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310" autoAdjust="0"/>
  </p:normalViewPr>
  <p:slideViewPr>
    <p:cSldViewPr>
      <p:cViewPr>
        <p:scale>
          <a:sx n="75" d="100"/>
          <a:sy n="75" d="100"/>
        </p:scale>
        <p:origin x="1776" y="-1542"/>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16B17AE3-4726-4B77-9012-D206F9A79D7C}" type="datetimeFigureOut">
              <a:rPr kumimoji="1" lang="ja-JP" altLang="en-US" smtClean="0"/>
              <a:pPr/>
              <a:t>2023/5/7</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0" tIns="47840" rIns="95680" bIns="4784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2023/5/7</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44624" y="122808"/>
            <a:ext cx="6724476" cy="115778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nSpc>
                <a:spcPts val="2200"/>
              </a:lnSpc>
            </a:pPr>
            <a:r>
              <a:rPr lang="ja-JP" altLang="en-US" sz="2400" dirty="0">
                <a:latin typeface="HGP創英角ｺﾞｼｯｸUB" panose="020B0A00000000000000" pitchFamily="50" charset="-128"/>
                <a:ea typeface="HGP創英角ｺﾞｼｯｸUB" panose="020B0A00000000000000" pitchFamily="50" charset="-128"/>
              </a:rPr>
              <a:t>　　　育児休業は、男性も取得できます！</a:t>
            </a:r>
            <a:endParaRPr lang="en-US" altLang="ja-JP" sz="2400" dirty="0">
              <a:latin typeface="HGP創英角ｺﾞｼｯｸUB" panose="020B0A00000000000000" pitchFamily="50" charset="-128"/>
              <a:ea typeface="HGP創英角ｺﾞｼｯｸUB" panose="020B0A00000000000000" pitchFamily="50" charset="-128"/>
            </a:endParaRPr>
          </a:p>
          <a:p>
            <a:pPr>
              <a:lnSpc>
                <a:spcPts val="2200"/>
              </a:lnSpc>
              <a:spcBef>
                <a:spcPts val="800"/>
              </a:spcBef>
            </a:pPr>
            <a:r>
              <a:rPr lang="ja-JP" altLang="en-US" sz="2400" dirty="0">
                <a:latin typeface="HGP創英角ｺﾞｼｯｸUB" panose="020B0A00000000000000" pitchFamily="50" charset="-128"/>
                <a:ea typeface="HGP創英角ｺﾞｼｯｸUB" panose="020B0A00000000000000" pitchFamily="50" charset="-128"/>
              </a:rPr>
              <a:t>　　　男性の育児休業を促進するため</a:t>
            </a:r>
            <a:endParaRPr lang="en-US" altLang="ja-JP" sz="2400" dirty="0">
              <a:latin typeface="HGP創英角ｺﾞｼｯｸUB" panose="020B0A00000000000000" pitchFamily="50" charset="-128"/>
              <a:ea typeface="HGP創英角ｺﾞｼｯｸUB" panose="020B0A00000000000000" pitchFamily="50" charset="-128"/>
            </a:endParaRPr>
          </a:p>
          <a:p>
            <a:pPr>
              <a:lnSpc>
                <a:spcPts val="2200"/>
              </a:lnSpc>
              <a:spcBef>
                <a:spcPts val="200"/>
              </a:spcBef>
            </a:pPr>
            <a:r>
              <a:rPr lang="ja-JP" altLang="en-US" sz="2400" dirty="0">
                <a:latin typeface="HGP創英角ｺﾞｼｯｸUB" panose="020B0A00000000000000" pitchFamily="50" charset="-128"/>
                <a:ea typeface="HGP創英角ｺﾞｼｯｸUB" panose="020B0A00000000000000" pitchFamily="50" charset="-128"/>
              </a:rPr>
              <a:t>　　　　「産後パパ育休」が創設されました！</a:t>
            </a:r>
          </a:p>
        </p:txBody>
      </p:sp>
      <p:sp>
        <p:nvSpPr>
          <p:cNvPr id="7" name="テキスト ボックス 6"/>
          <p:cNvSpPr txBox="1"/>
          <p:nvPr/>
        </p:nvSpPr>
        <p:spPr>
          <a:xfrm>
            <a:off x="144016" y="4880992"/>
            <a:ext cx="6597352" cy="1646605"/>
          </a:xfrm>
          <a:prstGeom prst="rect">
            <a:avLst/>
          </a:prstGeom>
          <a:noFill/>
        </p:spPr>
        <p:txBody>
          <a:bodyPr wrap="square" rtlCol="0">
            <a:spAutoFit/>
          </a:bodyPr>
          <a:lstStyle/>
          <a:p>
            <a:pPr marL="273050" lvl="1" indent="-190500">
              <a:spcAft>
                <a:spcPts val="300"/>
              </a:spcAft>
              <a:buFont typeface="Wingdings" pitchFamily="2" charset="2"/>
              <a:buChar char="l"/>
            </a:pPr>
            <a:r>
              <a:rPr lang="ja-JP" altLang="en-US" sz="1600" b="1" dirty="0">
                <a:latin typeface="+mn-ea"/>
              </a:rPr>
              <a:t>育児休業は夫婦で取得すると、</a:t>
            </a:r>
            <a:r>
              <a:rPr lang="en-US" altLang="ja-JP" sz="1600" b="1" dirty="0">
                <a:latin typeface="+mn-ea"/>
              </a:rPr>
              <a:t>1</a:t>
            </a:r>
            <a:r>
              <a:rPr lang="ja-JP" altLang="en-US" sz="1600" b="1" dirty="0">
                <a:latin typeface="+mn-ea"/>
              </a:rPr>
              <a:t>歳</a:t>
            </a:r>
            <a:r>
              <a:rPr lang="en-US" altLang="ja-JP" sz="1600" b="1" dirty="0">
                <a:latin typeface="+mn-ea"/>
              </a:rPr>
              <a:t>2</a:t>
            </a:r>
            <a:r>
              <a:rPr lang="ja-JP" altLang="en-US" sz="1600" b="1" dirty="0">
                <a:latin typeface="+mn-ea"/>
              </a:rPr>
              <a:t>か月まで休業できます（パパ・ママ育休プラス）。</a:t>
            </a:r>
            <a:endParaRPr lang="en-US" altLang="ja-JP" sz="1600" b="1" dirty="0">
              <a:latin typeface="+mn-ea"/>
            </a:endParaRPr>
          </a:p>
          <a:p>
            <a:pPr marL="273050" lvl="1" indent="-190500">
              <a:spcAft>
                <a:spcPts val="300"/>
              </a:spcAft>
              <a:buFont typeface="Wingdings" pitchFamily="2" charset="2"/>
              <a:buChar char="l"/>
            </a:pPr>
            <a:r>
              <a:rPr lang="ja-JP" altLang="en-US" sz="1600" b="1" dirty="0">
                <a:latin typeface="+mn-ea"/>
              </a:rPr>
              <a:t>育児休業・産後パパ育休は、配偶者が専業主婦（夫）でも取得できます。</a:t>
            </a:r>
            <a:endParaRPr lang="en-US" altLang="ja-JP" sz="1600" b="1" dirty="0">
              <a:latin typeface="+mn-ea"/>
            </a:endParaRPr>
          </a:p>
          <a:p>
            <a:pPr marL="273050" lvl="1" indent="-190500">
              <a:buFont typeface="Wingdings" pitchFamily="2" charset="2"/>
              <a:buChar char="l"/>
            </a:pPr>
            <a:r>
              <a:rPr lang="ja-JP" altLang="en-US" sz="1600" b="1" dirty="0">
                <a:latin typeface="+mn-ea"/>
              </a:rPr>
              <a:t>夫婦で育児・家事の役割分担や両立支援制度の利用等について話し合い、休業中はもちろん、休業後も夫婦ともに仕事と育児の両立を目指しましょう。</a:t>
            </a:r>
            <a:endParaRPr lang="en-US" altLang="ja-JP" sz="1600" b="1" dirty="0">
              <a:latin typeface="+mn-ea"/>
            </a:endParaRPr>
          </a:p>
        </p:txBody>
      </p:sp>
      <p:sp>
        <p:nvSpPr>
          <p:cNvPr id="29" name="正方形/長方形 28"/>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kumimoji="1" lang="en-US" altLang="ja-JP" b="1" dirty="0"/>
              <a:t>1</a:t>
            </a:r>
            <a:endParaRPr kumimoji="1" lang="ja-JP" altLang="en-US" b="1" dirty="0"/>
          </a:p>
        </p:txBody>
      </p:sp>
      <p:sp>
        <p:nvSpPr>
          <p:cNvPr id="30" name="正方形/長方形 29"/>
          <p:cNvSpPr/>
          <p:nvPr/>
        </p:nvSpPr>
        <p:spPr bwMode="auto">
          <a:xfrm>
            <a:off x="188640" y="6602726"/>
            <a:ext cx="6480720" cy="236331"/>
          </a:xfrm>
          <a:prstGeom prst="rect">
            <a:avLst/>
          </a:prstGeom>
          <a:solidFill>
            <a:srgbClr val="AFE6F7"/>
          </a:solidFill>
          <a:ln>
            <a:solidFill>
              <a:srgbClr val="6A6A6A"/>
            </a:solidFill>
            <a:headEnd/>
            <a:tailEnd type="triangle" w="med" len="sm"/>
          </a:ln>
        </p:spPr>
        <p:style>
          <a:lnRef idx="2">
            <a:schemeClr val="accent2"/>
          </a:lnRef>
          <a:fillRef idx="1">
            <a:schemeClr val="lt1"/>
          </a:fillRef>
          <a:effectRef idx="0">
            <a:schemeClr val="accent2"/>
          </a:effectRef>
          <a:fontRef idx="minor">
            <a:schemeClr val="dk1"/>
          </a:fontRef>
        </p:style>
        <p:txBody>
          <a:bodyPr lIns="68415" tIns="34208" rIns="68415" bIns="34208" rtlCol="0" anchor="ctr"/>
          <a:lstStyle/>
          <a:p>
            <a:pPr algn="ctr"/>
            <a:r>
              <a:rPr lang="ja-JP" altLang="en-US" sz="1400" b="1" dirty="0">
                <a:solidFill>
                  <a:srgbClr val="000000"/>
                </a:solidFill>
              </a:rPr>
              <a:t>このような柔軟な取り方もできます</a:t>
            </a:r>
          </a:p>
        </p:txBody>
      </p:sp>
      <p:sp>
        <p:nvSpPr>
          <p:cNvPr id="66" name="正方形/長方形 65"/>
          <p:cNvSpPr/>
          <p:nvPr/>
        </p:nvSpPr>
        <p:spPr bwMode="auto">
          <a:xfrm>
            <a:off x="188640" y="6839057"/>
            <a:ext cx="6480720" cy="2617849"/>
          </a:xfrm>
          <a:prstGeom prst="rect">
            <a:avLst/>
          </a:prstGeom>
          <a:noFill/>
          <a:ln w="9525">
            <a:solidFill>
              <a:srgbClr val="6A6A6A"/>
            </a:solidFill>
            <a:round/>
            <a:headEnd/>
            <a:tailEnd type="triangle" w="med" len="sm"/>
          </a:ln>
        </p:spPr>
        <p:txBody>
          <a:bodyPr lIns="68415" tIns="34208" rIns="68415" bIns="34208" rtlCol="0" anchor="ctr"/>
          <a:lstStyle/>
          <a:p>
            <a:pPr algn="ctr"/>
            <a:endParaRPr kumimoji="1" lang="ja-JP" altLang="en-US"/>
          </a:p>
        </p:txBody>
      </p:sp>
      <p:sp>
        <p:nvSpPr>
          <p:cNvPr id="68" name="テキスト ボックス 67"/>
          <p:cNvSpPr txBox="1"/>
          <p:nvPr/>
        </p:nvSpPr>
        <p:spPr>
          <a:xfrm>
            <a:off x="44624" y="1352600"/>
            <a:ext cx="6696744" cy="1143903"/>
          </a:xfrm>
          <a:prstGeom prst="rect">
            <a:avLst/>
          </a:prstGeom>
          <a:noFill/>
        </p:spPr>
        <p:txBody>
          <a:bodyPr wrap="square" rtlCol="0">
            <a:spAutoFit/>
          </a:bodyPr>
          <a:lstStyle/>
          <a:p>
            <a:pPr>
              <a:lnSpc>
                <a:spcPts val="2200"/>
              </a:lnSpc>
            </a:pPr>
            <a:r>
              <a:rPr lang="ja-JP" altLang="en-US" dirty="0">
                <a:latin typeface="HGP創英角ｺﾞｼｯｸUB" panose="020B0A00000000000000" pitchFamily="50" charset="-128"/>
                <a:ea typeface="HGP創英角ｺﾞｼｯｸUB" panose="020B0A00000000000000" pitchFamily="50" charset="-128"/>
              </a:rPr>
              <a:t>育児休業は性別を問わず取得できます</a:t>
            </a:r>
            <a:endParaRPr lang="en-US" altLang="ja-JP" dirty="0">
              <a:latin typeface="HGP創英角ｺﾞｼｯｸUB" panose="020B0A00000000000000" pitchFamily="50" charset="-128"/>
              <a:ea typeface="HGP創英角ｺﾞｼｯｸUB" panose="020B0A00000000000000" pitchFamily="50" charset="-128"/>
            </a:endParaRPr>
          </a:p>
          <a:p>
            <a:pPr marL="273050" lvl="1" indent="-190500">
              <a:buFont typeface="Wingdings" pitchFamily="2" charset="2"/>
              <a:buChar char="l"/>
            </a:pPr>
            <a:r>
              <a:rPr lang="ja-JP" altLang="en-US" sz="1600" b="1" u="sng" dirty="0">
                <a:latin typeface="+mn-ea"/>
              </a:rPr>
              <a:t>「子が</a:t>
            </a:r>
            <a:r>
              <a:rPr lang="en-US" altLang="ja-JP" sz="1600" b="1" u="sng" dirty="0">
                <a:latin typeface="+mn-ea"/>
              </a:rPr>
              <a:t>1</a:t>
            </a:r>
            <a:r>
              <a:rPr lang="ja-JP" altLang="en-US" sz="1600" b="1" u="sng" dirty="0">
                <a:latin typeface="+mn-ea"/>
              </a:rPr>
              <a:t>歳に達するまでの間、２回に分割して休業することができる」</a:t>
            </a:r>
            <a:r>
              <a:rPr lang="ja-JP" altLang="en-US" sz="1600" b="1" dirty="0">
                <a:latin typeface="+mn-ea"/>
              </a:rPr>
              <a:t>と定められて</a:t>
            </a:r>
            <a:r>
              <a:rPr lang="ja-JP" altLang="en-US" b="1" dirty="0">
                <a:latin typeface="+mn-ea"/>
              </a:rPr>
              <a:t>います</a:t>
            </a:r>
            <a:r>
              <a:rPr lang="ja-JP" altLang="en-US" sz="1600" b="1" dirty="0">
                <a:latin typeface="+mn-ea"/>
              </a:rPr>
              <a:t>（保育所等に入所できないなどの場合は最長２歳まで延長可）（育児・介護休業法）</a:t>
            </a:r>
            <a:endParaRPr lang="en-US" altLang="ja-JP" sz="1600" b="1" dirty="0">
              <a:latin typeface="+mn-ea"/>
            </a:endParaRPr>
          </a:p>
        </p:txBody>
      </p:sp>
      <p:sp>
        <p:nvSpPr>
          <p:cNvPr id="24" name="テキスト ボックス 23">
            <a:extLst>
              <a:ext uri="{FF2B5EF4-FFF2-40B4-BE49-F238E27FC236}">
                <a16:creationId xmlns:a16="http://schemas.microsoft.com/office/drawing/2014/main" id="{26FE3363-2120-4D1F-AAB3-51CE94C4BC5F}"/>
              </a:ext>
            </a:extLst>
          </p:cNvPr>
          <p:cNvSpPr txBox="1"/>
          <p:nvPr/>
        </p:nvSpPr>
        <p:spPr>
          <a:xfrm>
            <a:off x="307420" y="8908235"/>
            <a:ext cx="1584000" cy="430887"/>
          </a:xfrm>
          <a:prstGeom prst="rect">
            <a:avLst/>
          </a:prstGeom>
          <a:solidFill>
            <a:srgbClr val="B9EDFF"/>
          </a:solidFill>
          <a:ln>
            <a:solidFill>
              <a:schemeClr val="tx1"/>
            </a:solidFill>
          </a:ln>
        </p:spPr>
        <p:txBody>
          <a:bodyPr wrap="square" rtlCol="0">
            <a:spAutoFit/>
          </a:bodyPr>
          <a:lstStyle>
            <a:defPPr>
              <a:defRPr lang="ja-JP"/>
            </a:defPPr>
            <a:lvl1pPr>
              <a:lnSpc>
                <a:spcPts val="1500"/>
              </a:lnSpc>
              <a:defRPr sz="1200">
                <a:latin typeface="メイリオ" panose="020B0604030504040204" pitchFamily="50" charset="-128"/>
                <a:ea typeface="メイリオ" panose="020B0604030504040204" pitchFamily="50" charset="-128"/>
              </a:defRPr>
            </a:lvl1pPr>
          </a:lstStyle>
          <a:p>
            <a:pPr defTabSz="843880">
              <a:lnSpc>
                <a:spcPct val="110000"/>
              </a:lnSpc>
            </a:pPr>
            <a:r>
              <a:rPr lang="ja-JP" altLang="en-US" sz="1000" dirty="0">
                <a:solidFill>
                  <a:prstClr val="black"/>
                </a:solidFill>
              </a:rPr>
              <a:t>産後パパ育休</a:t>
            </a:r>
            <a:endParaRPr lang="en-US" altLang="ja-JP" sz="1000" dirty="0">
              <a:solidFill>
                <a:prstClr val="black"/>
              </a:solidFill>
            </a:endParaRPr>
          </a:p>
          <a:p>
            <a:pPr defTabSz="843880">
              <a:lnSpc>
                <a:spcPct val="110000"/>
              </a:lnSpc>
            </a:pPr>
            <a:r>
              <a:rPr lang="ja-JP" altLang="en-US" sz="1000" dirty="0">
                <a:solidFill>
                  <a:prstClr val="black"/>
                </a:solidFill>
              </a:rPr>
              <a:t>→</a:t>
            </a:r>
            <a:r>
              <a:rPr lang="ja-JP" altLang="en-US" sz="1000" b="1" dirty="0">
                <a:solidFill>
                  <a:prstClr val="black"/>
                </a:solidFill>
              </a:rPr>
              <a:t>分割して</a:t>
            </a:r>
            <a:r>
              <a:rPr lang="en-US" altLang="ja-JP" sz="1000" b="1" dirty="0">
                <a:solidFill>
                  <a:prstClr val="black"/>
                </a:solidFill>
              </a:rPr>
              <a:t>2</a:t>
            </a:r>
            <a:r>
              <a:rPr lang="ja-JP" altLang="en-US" sz="1000" b="1" dirty="0">
                <a:solidFill>
                  <a:prstClr val="black"/>
                </a:solidFill>
              </a:rPr>
              <a:t>回取得可能</a:t>
            </a:r>
            <a:endParaRPr lang="en-US" altLang="ja-JP" sz="1000" b="1" dirty="0">
              <a:solidFill>
                <a:prstClr val="black"/>
              </a:solidFill>
            </a:endParaRPr>
          </a:p>
        </p:txBody>
      </p:sp>
      <p:sp>
        <p:nvSpPr>
          <p:cNvPr id="25" name="テキスト ボックス 24">
            <a:extLst>
              <a:ext uri="{FF2B5EF4-FFF2-40B4-BE49-F238E27FC236}">
                <a16:creationId xmlns:a16="http://schemas.microsoft.com/office/drawing/2014/main" id="{905D5310-E710-424F-8EC4-9F8B76375AAA}"/>
              </a:ext>
            </a:extLst>
          </p:cNvPr>
          <p:cNvSpPr txBox="1"/>
          <p:nvPr/>
        </p:nvSpPr>
        <p:spPr>
          <a:xfrm>
            <a:off x="2420887" y="8900902"/>
            <a:ext cx="3610197" cy="430887"/>
          </a:xfrm>
          <a:prstGeom prst="rect">
            <a:avLst/>
          </a:prstGeom>
          <a:solidFill>
            <a:srgbClr val="B9EDFF"/>
          </a:solidFill>
          <a:ln>
            <a:solidFill>
              <a:schemeClr val="tx1"/>
            </a:solidFill>
          </a:ln>
        </p:spPr>
        <p:txBody>
          <a:bodyPr wrap="square" rtlCol="0">
            <a:spAutoFit/>
          </a:bodyPr>
          <a:lstStyle>
            <a:defPPr>
              <a:defRPr lang="ja-JP"/>
            </a:defPPr>
            <a:lvl1pPr>
              <a:lnSpc>
                <a:spcPts val="1500"/>
              </a:lnSpc>
              <a:defRPr sz="1200">
                <a:latin typeface="メイリオ" panose="020B0604030504040204" pitchFamily="50" charset="-128"/>
                <a:ea typeface="メイリオ" panose="020B0604030504040204" pitchFamily="50" charset="-128"/>
              </a:defRPr>
            </a:lvl1pPr>
          </a:lstStyle>
          <a:p>
            <a:pPr defTabSz="843880">
              <a:lnSpc>
                <a:spcPct val="110000"/>
              </a:lnSpc>
            </a:pPr>
            <a:r>
              <a:rPr lang="ja-JP" altLang="en-US" sz="1000" dirty="0">
                <a:solidFill>
                  <a:prstClr val="black"/>
                </a:solidFill>
              </a:rPr>
              <a:t>育児休業</a:t>
            </a:r>
            <a:endParaRPr lang="en-US" altLang="ja-JP" sz="1000" dirty="0">
              <a:solidFill>
                <a:prstClr val="black"/>
              </a:solidFill>
            </a:endParaRPr>
          </a:p>
          <a:p>
            <a:pPr defTabSz="843880">
              <a:lnSpc>
                <a:spcPct val="110000"/>
              </a:lnSpc>
            </a:pPr>
            <a:r>
              <a:rPr lang="ja-JP" altLang="en-US" sz="1000" dirty="0">
                <a:solidFill>
                  <a:prstClr val="black"/>
                </a:solidFill>
              </a:rPr>
              <a:t>→夫婦ともに</a:t>
            </a:r>
            <a:r>
              <a:rPr lang="ja-JP" altLang="en-US" sz="1000" b="1" dirty="0">
                <a:solidFill>
                  <a:prstClr val="black"/>
                </a:solidFill>
              </a:rPr>
              <a:t>分割して２回取得可能　途中交代も可能</a:t>
            </a:r>
          </a:p>
        </p:txBody>
      </p:sp>
      <p:sp>
        <p:nvSpPr>
          <p:cNvPr id="51" name="テキスト ボックス 50">
            <a:extLst>
              <a:ext uri="{FF2B5EF4-FFF2-40B4-BE49-F238E27FC236}">
                <a16:creationId xmlns:a16="http://schemas.microsoft.com/office/drawing/2014/main" id="{1CB84C31-0BD7-4BC2-BD3B-B9D3FC8D2984}"/>
              </a:ext>
            </a:extLst>
          </p:cNvPr>
          <p:cNvSpPr txBox="1"/>
          <p:nvPr/>
        </p:nvSpPr>
        <p:spPr>
          <a:xfrm>
            <a:off x="1132991" y="7075639"/>
            <a:ext cx="857665" cy="3693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出生後</a:t>
            </a:r>
            <a:endParaRPr lang="en-US" altLang="ja-JP" sz="900" dirty="0">
              <a:solidFill>
                <a:prstClr val="black"/>
              </a:solidFill>
              <a:latin typeface="メイリオ" panose="020B0604030504040204" pitchFamily="50" charset="-128"/>
              <a:ea typeface="メイリオ" panose="020B0604030504040204" pitchFamily="50" charset="-128"/>
            </a:endParaRPr>
          </a:p>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８週</a:t>
            </a:r>
          </a:p>
        </p:txBody>
      </p:sp>
      <p:cxnSp>
        <p:nvCxnSpPr>
          <p:cNvPr id="52" name="直線コネクタ 51">
            <a:extLst>
              <a:ext uri="{FF2B5EF4-FFF2-40B4-BE49-F238E27FC236}">
                <a16:creationId xmlns:a16="http://schemas.microsoft.com/office/drawing/2014/main" id="{61568761-E021-4730-8748-28430B43485B}"/>
              </a:ext>
            </a:extLst>
          </p:cNvPr>
          <p:cNvCxnSpPr>
            <a:cxnSpLocks/>
          </p:cNvCxnSpPr>
          <p:nvPr/>
        </p:nvCxnSpPr>
        <p:spPr>
          <a:xfrm>
            <a:off x="4319964" y="7363681"/>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346E75ED-A4AA-46F8-9524-64AC6009BDAF}"/>
              </a:ext>
            </a:extLst>
          </p:cNvPr>
          <p:cNvSpPr txBox="1"/>
          <p:nvPr/>
        </p:nvSpPr>
        <p:spPr>
          <a:xfrm>
            <a:off x="170776" y="7986376"/>
            <a:ext cx="415504" cy="221214"/>
          </a:xfrm>
          <a:prstGeom prst="rect">
            <a:avLst/>
          </a:prstGeom>
          <a:noFill/>
        </p:spPr>
        <p:txBody>
          <a:bodyPr wrap="square" rtlCol="0">
            <a:spAutoFit/>
          </a:bodyPr>
          <a:lstStyle/>
          <a:p>
            <a:pPr defTabSz="843880">
              <a:lnSpc>
                <a:spcPts val="923"/>
              </a:lnSpc>
            </a:pPr>
            <a:r>
              <a:rPr lang="ja-JP" altLang="en-US" sz="1100" dirty="0">
                <a:latin typeface="メイリオ" panose="020B0604030504040204" pitchFamily="50" charset="-128"/>
                <a:ea typeface="メイリオ" panose="020B0604030504040204" pitchFamily="50" charset="-128"/>
              </a:rPr>
              <a:t>父</a:t>
            </a:r>
          </a:p>
        </p:txBody>
      </p:sp>
      <p:sp>
        <p:nvSpPr>
          <p:cNvPr id="64" name="テキスト ボックス 63">
            <a:extLst>
              <a:ext uri="{FF2B5EF4-FFF2-40B4-BE49-F238E27FC236}">
                <a16:creationId xmlns:a16="http://schemas.microsoft.com/office/drawing/2014/main" id="{AA138D53-7E9E-420A-9D99-17076FAAF380}"/>
              </a:ext>
            </a:extLst>
          </p:cNvPr>
          <p:cNvSpPr txBox="1"/>
          <p:nvPr/>
        </p:nvSpPr>
        <p:spPr>
          <a:xfrm>
            <a:off x="3866619" y="7175853"/>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a:t>
            </a:r>
          </a:p>
        </p:txBody>
      </p:sp>
      <p:sp>
        <p:nvSpPr>
          <p:cNvPr id="65" name="テキスト ボックス 64">
            <a:extLst>
              <a:ext uri="{FF2B5EF4-FFF2-40B4-BE49-F238E27FC236}">
                <a16:creationId xmlns:a16="http://schemas.microsoft.com/office/drawing/2014/main" id="{BC800140-9B1E-4E07-B202-CE3A30489B95}"/>
              </a:ext>
            </a:extLst>
          </p:cNvPr>
          <p:cNvSpPr txBox="1"/>
          <p:nvPr/>
        </p:nvSpPr>
        <p:spPr>
          <a:xfrm>
            <a:off x="4996651" y="7175853"/>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１歳半</a:t>
            </a:r>
          </a:p>
        </p:txBody>
      </p:sp>
      <p:sp>
        <p:nvSpPr>
          <p:cNvPr id="75" name="テキスト ボックス 74">
            <a:extLst>
              <a:ext uri="{FF2B5EF4-FFF2-40B4-BE49-F238E27FC236}">
                <a16:creationId xmlns:a16="http://schemas.microsoft.com/office/drawing/2014/main" id="{8F848532-C316-4F87-8E67-FBCEC9A2E841}"/>
              </a:ext>
            </a:extLst>
          </p:cNvPr>
          <p:cNvSpPr txBox="1"/>
          <p:nvPr/>
        </p:nvSpPr>
        <p:spPr>
          <a:xfrm>
            <a:off x="6031085" y="7192010"/>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２歳</a:t>
            </a:r>
          </a:p>
        </p:txBody>
      </p:sp>
      <p:sp>
        <p:nvSpPr>
          <p:cNvPr id="76" name="テキスト ボックス 75">
            <a:extLst>
              <a:ext uri="{FF2B5EF4-FFF2-40B4-BE49-F238E27FC236}">
                <a16:creationId xmlns:a16="http://schemas.microsoft.com/office/drawing/2014/main" id="{EE50E92E-6639-44EF-9F53-92FDD644CBA7}"/>
              </a:ext>
            </a:extLst>
          </p:cNvPr>
          <p:cNvSpPr txBox="1"/>
          <p:nvPr/>
        </p:nvSpPr>
        <p:spPr>
          <a:xfrm>
            <a:off x="57725" y="7122780"/>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a:t>
            </a:r>
          </a:p>
        </p:txBody>
      </p:sp>
      <p:sp>
        <p:nvSpPr>
          <p:cNvPr id="77" name="角丸四角形吹き出し 341">
            <a:extLst>
              <a:ext uri="{FF2B5EF4-FFF2-40B4-BE49-F238E27FC236}">
                <a16:creationId xmlns:a16="http://schemas.microsoft.com/office/drawing/2014/main" id="{E1BEEC2C-E323-4857-8D45-D090775A72BC}"/>
              </a:ext>
            </a:extLst>
          </p:cNvPr>
          <p:cNvSpPr/>
          <p:nvPr/>
        </p:nvSpPr>
        <p:spPr>
          <a:xfrm>
            <a:off x="4709961" y="8416460"/>
            <a:ext cx="1476001" cy="325084"/>
          </a:xfrm>
          <a:prstGeom prst="wedgeRoundRectCallout">
            <a:avLst>
              <a:gd name="adj1" fmla="val 2737"/>
              <a:gd name="adj2" fmla="val -81944"/>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lnSpc>
                <a:spcPct val="110000"/>
              </a:lnSpc>
            </a:pPr>
            <a:r>
              <a:rPr lang="ja-JP" altLang="en-US" sz="900" dirty="0">
                <a:solidFill>
                  <a:schemeClr val="tx1"/>
                </a:solidFill>
                <a:latin typeface="メイリオ" panose="020B0604030504040204" pitchFamily="50" charset="-128"/>
                <a:ea typeface="メイリオ" panose="020B0604030504040204" pitchFamily="50" charset="-128"/>
              </a:rPr>
              <a:t>夫婦交替で育休取得</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78" name="テキスト ボックス 77">
            <a:extLst>
              <a:ext uri="{FF2B5EF4-FFF2-40B4-BE49-F238E27FC236}">
                <a16:creationId xmlns:a16="http://schemas.microsoft.com/office/drawing/2014/main" id="{40576216-DD25-4F27-8CAE-60F7C3EDA20D}"/>
              </a:ext>
            </a:extLst>
          </p:cNvPr>
          <p:cNvSpPr txBox="1"/>
          <p:nvPr/>
        </p:nvSpPr>
        <p:spPr>
          <a:xfrm>
            <a:off x="4623338" y="6974637"/>
            <a:ext cx="2054269" cy="241476"/>
          </a:xfrm>
          <a:prstGeom prst="rect">
            <a:avLst/>
          </a:prstGeom>
          <a:noFill/>
        </p:spPr>
        <p:txBody>
          <a:bodyPr wrap="square" rtlCol="0">
            <a:spAutoFit/>
          </a:bodyPr>
          <a:lstStyle/>
          <a:p>
            <a:pPr algn="ctr" defTabSz="843880"/>
            <a:r>
              <a:rPr lang="ja-JP" altLang="en-US" sz="969" dirty="0">
                <a:solidFill>
                  <a:prstClr val="black"/>
                </a:solidFill>
                <a:latin typeface="メイリオ" panose="020B0604030504040204" pitchFamily="50" charset="-128"/>
                <a:ea typeface="メイリオ" panose="020B0604030504040204" pitchFamily="50" charset="-128"/>
              </a:rPr>
              <a:t>保育所に入所できない等の場合</a:t>
            </a:r>
          </a:p>
        </p:txBody>
      </p:sp>
      <p:sp>
        <p:nvSpPr>
          <p:cNvPr id="79" name="曲折矢印 343">
            <a:extLst>
              <a:ext uri="{FF2B5EF4-FFF2-40B4-BE49-F238E27FC236}">
                <a16:creationId xmlns:a16="http://schemas.microsoft.com/office/drawing/2014/main" id="{689FEEFF-1A6E-4F7A-A880-BA8EB4477DF0}"/>
              </a:ext>
            </a:extLst>
          </p:cNvPr>
          <p:cNvSpPr/>
          <p:nvPr/>
        </p:nvSpPr>
        <p:spPr>
          <a:xfrm rot="10800000" flipH="1" flipV="1">
            <a:off x="4313961" y="7040867"/>
            <a:ext cx="396000" cy="143748"/>
          </a:xfrm>
          <a:prstGeom prst="bentArrow">
            <a:avLst>
              <a:gd name="adj1" fmla="val 9984"/>
              <a:gd name="adj2" fmla="val 25000"/>
              <a:gd name="adj3" fmla="val 26645"/>
              <a:gd name="adj4" fmla="val 43750"/>
            </a:avLst>
          </a:prstGeom>
          <a:solidFill>
            <a:schemeClr val="tx1">
              <a:lumMod val="65000"/>
              <a:lumOff val="35000"/>
            </a:schemeClr>
          </a:solidFill>
          <a:ln w="158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endParaRPr lang="ja-JP" altLang="en-US" sz="1662">
              <a:solidFill>
                <a:prstClr val="black"/>
              </a:solidFill>
              <a:latin typeface="Calibri"/>
              <a:ea typeface="ＭＳ Ｐゴシック" panose="020B0600070205080204" pitchFamily="50" charset="-128"/>
            </a:endParaRPr>
          </a:p>
        </p:txBody>
      </p:sp>
      <p:sp>
        <p:nvSpPr>
          <p:cNvPr id="80" name="右矢印 345">
            <a:extLst>
              <a:ext uri="{FF2B5EF4-FFF2-40B4-BE49-F238E27FC236}">
                <a16:creationId xmlns:a16="http://schemas.microsoft.com/office/drawing/2014/main" id="{0BABD189-2F7B-41CB-9C16-C64B95EB0A60}"/>
              </a:ext>
            </a:extLst>
          </p:cNvPr>
          <p:cNvSpPr/>
          <p:nvPr/>
        </p:nvSpPr>
        <p:spPr>
          <a:xfrm>
            <a:off x="1583780" y="7363681"/>
            <a:ext cx="756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a:latin typeface="メイリオ" panose="020B0604030504040204" pitchFamily="50" charset="-128"/>
                <a:ea typeface="メイリオ" panose="020B0604030504040204" pitchFamily="50" charset="-128"/>
              </a:rPr>
              <a:t>育休</a:t>
            </a:r>
          </a:p>
        </p:txBody>
      </p:sp>
      <p:sp>
        <p:nvSpPr>
          <p:cNvPr id="81" name="右矢印 346">
            <a:extLst>
              <a:ext uri="{FF2B5EF4-FFF2-40B4-BE49-F238E27FC236}">
                <a16:creationId xmlns:a16="http://schemas.microsoft.com/office/drawing/2014/main" id="{73DB00B1-1761-470D-B0B5-56FEFA2FE3D9}"/>
              </a:ext>
            </a:extLst>
          </p:cNvPr>
          <p:cNvSpPr/>
          <p:nvPr/>
        </p:nvSpPr>
        <p:spPr>
          <a:xfrm>
            <a:off x="4358279" y="7363681"/>
            <a:ext cx="468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育休</a:t>
            </a:r>
          </a:p>
        </p:txBody>
      </p:sp>
      <p:sp>
        <p:nvSpPr>
          <p:cNvPr id="82" name="右矢印 347">
            <a:extLst>
              <a:ext uri="{FF2B5EF4-FFF2-40B4-BE49-F238E27FC236}">
                <a16:creationId xmlns:a16="http://schemas.microsoft.com/office/drawing/2014/main" id="{7DC4D6A5-23FF-4364-B2A1-C8A4CACA4E6B}"/>
              </a:ext>
            </a:extLst>
          </p:cNvPr>
          <p:cNvSpPr/>
          <p:nvPr/>
        </p:nvSpPr>
        <p:spPr>
          <a:xfrm>
            <a:off x="5424807" y="7363681"/>
            <a:ext cx="540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育休</a:t>
            </a:r>
          </a:p>
        </p:txBody>
      </p:sp>
      <p:cxnSp>
        <p:nvCxnSpPr>
          <p:cNvPr id="83" name="直線コネクタ 82">
            <a:extLst>
              <a:ext uri="{FF2B5EF4-FFF2-40B4-BE49-F238E27FC236}">
                <a16:creationId xmlns:a16="http://schemas.microsoft.com/office/drawing/2014/main" id="{AD7A1295-9AE9-4FC3-9046-7736209E77A1}"/>
              </a:ext>
            </a:extLst>
          </p:cNvPr>
          <p:cNvCxnSpPr>
            <a:cxnSpLocks/>
          </p:cNvCxnSpPr>
          <p:nvPr/>
        </p:nvCxnSpPr>
        <p:spPr>
          <a:xfrm>
            <a:off x="5386492" y="7363681"/>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AFEEE6F2-537D-4AFC-B62E-C76B1BFFEC7B}"/>
              </a:ext>
            </a:extLst>
          </p:cNvPr>
          <p:cNvCxnSpPr>
            <a:cxnSpLocks/>
          </p:cNvCxnSpPr>
          <p:nvPr/>
        </p:nvCxnSpPr>
        <p:spPr>
          <a:xfrm>
            <a:off x="6453021" y="7363681"/>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5" name="右矢印 350">
            <a:extLst>
              <a:ext uri="{FF2B5EF4-FFF2-40B4-BE49-F238E27FC236}">
                <a16:creationId xmlns:a16="http://schemas.microsoft.com/office/drawing/2014/main" id="{6033AB8D-AC77-485A-A177-C62AA7F7A6DA}"/>
              </a:ext>
            </a:extLst>
          </p:cNvPr>
          <p:cNvSpPr/>
          <p:nvPr/>
        </p:nvSpPr>
        <p:spPr>
          <a:xfrm>
            <a:off x="4878058" y="7845062"/>
            <a:ext cx="468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育休</a:t>
            </a:r>
          </a:p>
        </p:txBody>
      </p:sp>
      <p:sp>
        <p:nvSpPr>
          <p:cNvPr id="86" name="右矢印 351">
            <a:extLst>
              <a:ext uri="{FF2B5EF4-FFF2-40B4-BE49-F238E27FC236}">
                <a16:creationId xmlns:a16="http://schemas.microsoft.com/office/drawing/2014/main" id="{F3310ED7-5CEE-42FB-87A2-FA1E8487FF53}"/>
              </a:ext>
            </a:extLst>
          </p:cNvPr>
          <p:cNvSpPr/>
          <p:nvPr/>
        </p:nvSpPr>
        <p:spPr>
          <a:xfrm>
            <a:off x="5946318" y="7845062"/>
            <a:ext cx="468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育休</a:t>
            </a:r>
          </a:p>
        </p:txBody>
      </p:sp>
      <p:sp>
        <p:nvSpPr>
          <p:cNvPr id="87" name="右矢印 352">
            <a:extLst>
              <a:ext uri="{FF2B5EF4-FFF2-40B4-BE49-F238E27FC236}">
                <a16:creationId xmlns:a16="http://schemas.microsoft.com/office/drawing/2014/main" id="{90551D7B-AFFC-48BE-98EC-FBBA7EEDDDE9}"/>
              </a:ext>
            </a:extLst>
          </p:cNvPr>
          <p:cNvSpPr/>
          <p:nvPr/>
        </p:nvSpPr>
        <p:spPr>
          <a:xfrm>
            <a:off x="519383" y="7363681"/>
            <a:ext cx="992029" cy="432000"/>
          </a:xfrm>
          <a:prstGeom prst="rightArrow">
            <a:avLst/>
          </a:prstGeom>
          <a:no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産休</a:t>
            </a:r>
          </a:p>
        </p:txBody>
      </p:sp>
      <p:cxnSp>
        <p:nvCxnSpPr>
          <p:cNvPr id="88" name="直線コネクタ 87">
            <a:extLst>
              <a:ext uri="{FF2B5EF4-FFF2-40B4-BE49-F238E27FC236}">
                <a16:creationId xmlns:a16="http://schemas.microsoft.com/office/drawing/2014/main" id="{86492EF5-3BBA-4279-ABA9-EFDF945C787D}"/>
              </a:ext>
            </a:extLst>
          </p:cNvPr>
          <p:cNvCxnSpPr>
            <a:cxnSpLocks/>
          </p:cNvCxnSpPr>
          <p:nvPr/>
        </p:nvCxnSpPr>
        <p:spPr>
          <a:xfrm>
            <a:off x="481068" y="7363681"/>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72D0CA4C-339C-445F-94D3-DB6F6145FFCF}"/>
              </a:ext>
            </a:extLst>
          </p:cNvPr>
          <p:cNvCxnSpPr>
            <a:cxnSpLocks/>
          </p:cNvCxnSpPr>
          <p:nvPr/>
        </p:nvCxnSpPr>
        <p:spPr>
          <a:xfrm>
            <a:off x="1547596" y="7363681"/>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90" name="右矢印 355">
            <a:extLst>
              <a:ext uri="{FF2B5EF4-FFF2-40B4-BE49-F238E27FC236}">
                <a16:creationId xmlns:a16="http://schemas.microsoft.com/office/drawing/2014/main" id="{8619600A-FA2F-41F9-9D4F-D9000A67F01F}"/>
              </a:ext>
            </a:extLst>
          </p:cNvPr>
          <p:cNvSpPr/>
          <p:nvPr/>
        </p:nvSpPr>
        <p:spPr>
          <a:xfrm>
            <a:off x="519383" y="7845062"/>
            <a:ext cx="360000" cy="432000"/>
          </a:xfrm>
          <a:prstGeom prst="right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休</a:t>
            </a:r>
          </a:p>
        </p:txBody>
      </p:sp>
      <p:sp>
        <p:nvSpPr>
          <p:cNvPr id="91" name="右矢印 356">
            <a:extLst>
              <a:ext uri="{FF2B5EF4-FFF2-40B4-BE49-F238E27FC236}">
                <a16:creationId xmlns:a16="http://schemas.microsoft.com/office/drawing/2014/main" id="{7C2D9EBE-05A8-4D35-B096-740AD4CF1784}"/>
              </a:ext>
            </a:extLst>
          </p:cNvPr>
          <p:cNvSpPr/>
          <p:nvPr/>
        </p:nvSpPr>
        <p:spPr>
          <a:xfrm>
            <a:off x="2215810" y="7836642"/>
            <a:ext cx="1368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a:latin typeface="メイリオ" panose="020B0604030504040204" pitchFamily="50" charset="-128"/>
                <a:ea typeface="メイリオ" panose="020B0604030504040204" pitchFamily="50" charset="-128"/>
              </a:rPr>
              <a:t>育休</a:t>
            </a:r>
          </a:p>
        </p:txBody>
      </p:sp>
      <p:sp>
        <p:nvSpPr>
          <p:cNvPr id="92" name="テキスト ボックス 91">
            <a:extLst>
              <a:ext uri="{FF2B5EF4-FFF2-40B4-BE49-F238E27FC236}">
                <a16:creationId xmlns:a16="http://schemas.microsoft.com/office/drawing/2014/main" id="{685508F0-EEFF-4AB3-A0C3-B141A492A11A}"/>
              </a:ext>
            </a:extLst>
          </p:cNvPr>
          <p:cNvSpPr txBox="1"/>
          <p:nvPr/>
        </p:nvSpPr>
        <p:spPr>
          <a:xfrm>
            <a:off x="170776" y="7516163"/>
            <a:ext cx="415504" cy="221214"/>
          </a:xfrm>
          <a:prstGeom prst="rect">
            <a:avLst/>
          </a:prstGeom>
          <a:noFill/>
        </p:spPr>
        <p:txBody>
          <a:bodyPr wrap="square" rtlCol="0">
            <a:spAutoFit/>
          </a:bodyPr>
          <a:lstStyle/>
          <a:p>
            <a:pPr defTabSz="843880">
              <a:lnSpc>
                <a:spcPts val="923"/>
              </a:lnSpc>
            </a:pPr>
            <a:r>
              <a:rPr lang="ja-JP" altLang="en-US" sz="1100" dirty="0">
                <a:latin typeface="メイリオ" panose="020B0604030504040204" pitchFamily="50" charset="-128"/>
                <a:ea typeface="メイリオ" panose="020B0604030504040204" pitchFamily="50" charset="-128"/>
              </a:rPr>
              <a:t>母</a:t>
            </a:r>
          </a:p>
        </p:txBody>
      </p:sp>
      <p:sp>
        <p:nvSpPr>
          <p:cNvPr id="93" name="右矢印 362">
            <a:extLst>
              <a:ext uri="{FF2B5EF4-FFF2-40B4-BE49-F238E27FC236}">
                <a16:creationId xmlns:a16="http://schemas.microsoft.com/office/drawing/2014/main" id="{1FBC1934-9132-45B7-B1CB-EC3F17F916D3}"/>
              </a:ext>
            </a:extLst>
          </p:cNvPr>
          <p:cNvSpPr/>
          <p:nvPr/>
        </p:nvSpPr>
        <p:spPr>
          <a:xfrm>
            <a:off x="3514670" y="7355548"/>
            <a:ext cx="756000" cy="4320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a:latin typeface="メイリオ" panose="020B0604030504040204" pitchFamily="50" charset="-128"/>
                <a:ea typeface="メイリオ" panose="020B0604030504040204" pitchFamily="50" charset="-128"/>
              </a:rPr>
              <a:t>育休</a:t>
            </a:r>
          </a:p>
        </p:txBody>
      </p:sp>
      <p:sp>
        <p:nvSpPr>
          <p:cNvPr id="94" name="右矢印 363">
            <a:extLst>
              <a:ext uri="{FF2B5EF4-FFF2-40B4-BE49-F238E27FC236}">
                <a16:creationId xmlns:a16="http://schemas.microsoft.com/office/drawing/2014/main" id="{3B706FCF-CD1B-443B-9ED6-334C1E8CFC28}"/>
              </a:ext>
            </a:extLst>
          </p:cNvPr>
          <p:cNvSpPr/>
          <p:nvPr/>
        </p:nvSpPr>
        <p:spPr>
          <a:xfrm>
            <a:off x="1118479" y="7845062"/>
            <a:ext cx="360000" cy="432000"/>
          </a:xfrm>
          <a:prstGeom prst="right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a:latin typeface="メイリオ" panose="020B0604030504040204" pitchFamily="50" charset="-128"/>
                <a:ea typeface="メイリオ" panose="020B0604030504040204" pitchFamily="50" charset="-128"/>
              </a:rPr>
              <a:t>休</a:t>
            </a:r>
          </a:p>
        </p:txBody>
      </p:sp>
      <p:sp>
        <p:nvSpPr>
          <p:cNvPr id="96" name="角丸四角形吹き出し 402">
            <a:extLst>
              <a:ext uri="{FF2B5EF4-FFF2-40B4-BE49-F238E27FC236}">
                <a16:creationId xmlns:a16="http://schemas.microsoft.com/office/drawing/2014/main" id="{3F0841AC-F45C-4B28-8543-F35EFAC9FF85}"/>
              </a:ext>
            </a:extLst>
          </p:cNvPr>
          <p:cNvSpPr/>
          <p:nvPr/>
        </p:nvSpPr>
        <p:spPr>
          <a:xfrm>
            <a:off x="307420" y="8405442"/>
            <a:ext cx="1363805" cy="360000"/>
          </a:xfrm>
          <a:prstGeom prst="wedgeRoundRectCallout">
            <a:avLst>
              <a:gd name="adj1" fmla="val 8738"/>
              <a:gd name="adj2" fmla="val -77178"/>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r>
              <a:rPr lang="ja-JP" altLang="en-US" sz="1400" b="1" dirty="0">
                <a:solidFill>
                  <a:prstClr val="black"/>
                </a:solidFill>
                <a:latin typeface="メイリオ" panose="020B0604030504040204" pitchFamily="50" charset="-128"/>
                <a:ea typeface="メイリオ" panose="020B0604030504040204" pitchFamily="50" charset="-128"/>
              </a:rPr>
              <a:t>＋</a:t>
            </a:r>
          </a:p>
        </p:txBody>
      </p:sp>
      <p:sp>
        <p:nvSpPr>
          <p:cNvPr id="97" name="テキスト ボックス 96">
            <a:extLst>
              <a:ext uri="{FF2B5EF4-FFF2-40B4-BE49-F238E27FC236}">
                <a16:creationId xmlns:a16="http://schemas.microsoft.com/office/drawing/2014/main" id="{2D8139DE-D3F4-4F9E-A8DF-2687639E6D43}"/>
              </a:ext>
            </a:extLst>
          </p:cNvPr>
          <p:cNvSpPr txBox="1"/>
          <p:nvPr/>
        </p:nvSpPr>
        <p:spPr>
          <a:xfrm>
            <a:off x="1005564" y="8405442"/>
            <a:ext cx="648000" cy="397032"/>
          </a:xfrm>
          <a:prstGeom prst="rect">
            <a:avLst/>
          </a:prstGeom>
          <a:noFill/>
        </p:spPr>
        <p:txBody>
          <a:bodyPr wrap="square" rtlCol="0">
            <a:spAutoFit/>
          </a:bodyPr>
          <a:lstStyle/>
          <a:p>
            <a:pPr algn="ctr" defTabSz="843880">
              <a:lnSpc>
                <a:spcPct val="110000"/>
              </a:lnSpc>
            </a:pPr>
            <a:r>
              <a:rPr lang="ja-JP" altLang="en-US" sz="900" dirty="0">
                <a:solidFill>
                  <a:prstClr val="black"/>
                </a:solidFill>
                <a:latin typeface="メイリオ" panose="020B0604030504040204" pitchFamily="50" charset="-128"/>
                <a:ea typeface="メイリオ" panose="020B0604030504040204" pitchFamily="50" charset="-128"/>
              </a:rPr>
              <a:t>さらに</a:t>
            </a:r>
            <a:br>
              <a:rPr lang="en-US" altLang="ja-JP" sz="900" dirty="0">
                <a:solidFill>
                  <a:prstClr val="black"/>
                </a:solidFill>
                <a:latin typeface="メイリオ" panose="020B0604030504040204" pitchFamily="50" charset="-128"/>
                <a:ea typeface="メイリオ" panose="020B0604030504040204" pitchFamily="50" charset="-128"/>
              </a:rPr>
            </a:br>
            <a:r>
              <a:rPr lang="ja-JP" altLang="en-US" sz="900" dirty="0">
                <a:solidFill>
                  <a:prstClr val="black"/>
                </a:solidFill>
                <a:latin typeface="メイリオ" panose="020B0604030504040204" pitchFamily="50" charset="-128"/>
                <a:ea typeface="メイリオ" panose="020B0604030504040204" pitchFamily="50" charset="-128"/>
              </a:rPr>
              <a:t>もう１回</a:t>
            </a:r>
          </a:p>
        </p:txBody>
      </p:sp>
      <p:sp>
        <p:nvSpPr>
          <p:cNvPr id="98" name="テキスト ボックス 97">
            <a:extLst>
              <a:ext uri="{FF2B5EF4-FFF2-40B4-BE49-F238E27FC236}">
                <a16:creationId xmlns:a16="http://schemas.microsoft.com/office/drawing/2014/main" id="{84A4770D-064F-4003-A890-5AEC4A239656}"/>
              </a:ext>
            </a:extLst>
          </p:cNvPr>
          <p:cNvSpPr txBox="1"/>
          <p:nvPr/>
        </p:nvSpPr>
        <p:spPr>
          <a:xfrm>
            <a:off x="356522" y="8405442"/>
            <a:ext cx="648000" cy="397032"/>
          </a:xfrm>
          <a:prstGeom prst="rect">
            <a:avLst/>
          </a:prstGeom>
          <a:noFill/>
        </p:spPr>
        <p:txBody>
          <a:bodyPr wrap="square" rtlCol="0">
            <a:spAutoFit/>
          </a:bodyPr>
          <a:lstStyle/>
          <a:p>
            <a:pPr algn="ctr" defTabSz="843880">
              <a:lnSpc>
                <a:spcPct val="110000"/>
              </a:lnSpc>
            </a:pPr>
            <a:r>
              <a:rPr lang="ja-JP" altLang="en-US" sz="900" dirty="0">
                <a:solidFill>
                  <a:prstClr val="black"/>
                </a:solidFill>
                <a:latin typeface="メイリオ" panose="020B0604030504040204" pitchFamily="50" charset="-128"/>
                <a:ea typeface="メイリオ" panose="020B0604030504040204" pitchFamily="50" charset="-128"/>
              </a:rPr>
              <a:t>出生</a:t>
            </a:r>
            <a:r>
              <a:rPr lang="ja-JP" altLang="en-US" sz="900" dirty="0">
                <a:latin typeface="メイリオ" panose="020B0604030504040204" pitchFamily="50" charset="-128"/>
                <a:ea typeface="メイリオ" panose="020B0604030504040204" pitchFamily="50" charset="-128"/>
              </a:rPr>
              <a:t>時</a:t>
            </a:r>
            <a:br>
              <a:rPr lang="en-US" altLang="ja-JP" sz="900" dirty="0">
                <a:solidFill>
                  <a:prstClr val="black"/>
                </a:solidFill>
                <a:latin typeface="メイリオ" panose="020B0604030504040204" pitchFamily="50" charset="-128"/>
                <a:ea typeface="メイリオ" panose="020B0604030504040204" pitchFamily="50" charset="-128"/>
              </a:rPr>
            </a:br>
            <a:r>
              <a:rPr lang="ja-JP" altLang="en-US" sz="900" dirty="0">
                <a:solidFill>
                  <a:prstClr val="black"/>
                </a:solidFill>
                <a:latin typeface="メイリオ" panose="020B0604030504040204" pitchFamily="50" charset="-128"/>
                <a:ea typeface="メイリオ" panose="020B0604030504040204" pitchFamily="50" charset="-128"/>
              </a:rPr>
              <a:t>退院時等</a:t>
            </a:r>
          </a:p>
        </p:txBody>
      </p:sp>
      <p:sp>
        <p:nvSpPr>
          <p:cNvPr id="100" name="角丸四角形吹き出し 341">
            <a:extLst>
              <a:ext uri="{FF2B5EF4-FFF2-40B4-BE49-F238E27FC236}">
                <a16:creationId xmlns:a16="http://schemas.microsoft.com/office/drawing/2014/main" id="{BB010235-8580-4F8C-B804-17D2DD244573}"/>
              </a:ext>
            </a:extLst>
          </p:cNvPr>
          <p:cNvSpPr/>
          <p:nvPr/>
        </p:nvSpPr>
        <p:spPr>
          <a:xfrm>
            <a:off x="2668861" y="8417212"/>
            <a:ext cx="1476001" cy="325084"/>
          </a:xfrm>
          <a:prstGeom prst="wedgeRoundRectCallout">
            <a:avLst>
              <a:gd name="adj1" fmla="val 2737"/>
              <a:gd name="adj2" fmla="val -81944"/>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lnSpc>
                <a:spcPct val="110000"/>
              </a:lnSpc>
            </a:pPr>
            <a:r>
              <a:rPr lang="ja-JP" altLang="en-US" sz="900" dirty="0">
                <a:solidFill>
                  <a:schemeClr val="tx1"/>
                </a:solidFill>
                <a:latin typeface="メイリオ" panose="020B0604030504040204" pitchFamily="50" charset="-128"/>
                <a:ea typeface="メイリオ" panose="020B0604030504040204" pitchFamily="50" charset="-128"/>
              </a:rPr>
              <a:t>夫婦交替で育休取得</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16632" y="2576736"/>
            <a:ext cx="6652468" cy="1220847"/>
          </a:xfrm>
          <a:prstGeom prst="rect">
            <a:avLst/>
          </a:prstGeom>
          <a:noFill/>
        </p:spPr>
        <p:txBody>
          <a:bodyPr wrap="square" rtlCol="0">
            <a:spAutoFit/>
          </a:bodyPr>
          <a:lstStyle/>
          <a:p>
            <a:pPr>
              <a:lnSpc>
                <a:spcPts val="2200"/>
              </a:lnSpc>
            </a:pPr>
            <a:r>
              <a:rPr lang="ja-JP" altLang="en-US" dirty="0">
                <a:latin typeface="HGP創英角ｺﾞｼｯｸUB" panose="020B0A00000000000000" pitchFamily="50" charset="-128"/>
                <a:ea typeface="HGP創英角ｺﾞｼｯｸUB" panose="020B0A00000000000000" pitchFamily="50" charset="-128"/>
              </a:rPr>
              <a:t>産後パパ育休（出生時育児休業）は、子の出生直後に取得できます</a:t>
            </a:r>
            <a:endParaRPr lang="en-US" altLang="ja-JP" dirty="0">
              <a:latin typeface="HGP創英角ｺﾞｼｯｸUB" panose="020B0A00000000000000" pitchFamily="50" charset="-128"/>
              <a:ea typeface="HGP創英角ｺﾞｼｯｸUB" panose="020B0A00000000000000" pitchFamily="50" charset="-128"/>
            </a:endParaRPr>
          </a:p>
          <a:p>
            <a:pPr marL="285750" indent="-285750">
              <a:lnSpc>
                <a:spcPts val="2200"/>
              </a:lnSpc>
              <a:buFont typeface="Wingdings" panose="05000000000000000000" pitchFamily="2" charset="2"/>
              <a:buChar char="l"/>
            </a:pPr>
            <a:r>
              <a:rPr lang="ja-JP" altLang="en-US" sz="1600" b="1" u="sng" dirty="0">
                <a:latin typeface="+mn-ea"/>
              </a:rPr>
              <a:t>「産後休業をしていない労働者は、育児休業とは別に、子の出生後８週間以内に４週間まで、２回に分割して休業をすることできる」</a:t>
            </a:r>
            <a:r>
              <a:rPr lang="ja-JP" altLang="en-US" sz="1600" b="1" dirty="0">
                <a:latin typeface="+mn-ea"/>
              </a:rPr>
              <a:t>と定められています（育児・介護休業法）</a:t>
            </a:r>
            <a:endParaRPr lang="en-US" altLang="ja-JP" sz="1600" b="1" dirty="0">
              <a:latin typeface="+mn-ea"/>
            </a:endParaRPr>
          </a:p>
        </p:txBody>
      </p:sp>
      <p:sp>
        <p:nvSpPr>
          <p:cNvPr id="41" name="正方形/長方形 40"/>
          <p:cNvSpPr/>
          <p:nvPr/>
        </p:nvSpPr>
        <p:spPr bwMode="auto">
          <a:xfrm>
            <a:off x="307420" y="3940384"/>
            <a:ext cx="6336704" cy="435088"/>
          </a:xfrm>
          <a:prstGeom prst="rect">
            <a:avLst/>
          </a:prstGeom>
          <a:noFill/>
          <a:ln w="19050">
            <a:solidFill>
              <a:srgbClr val="027F9C"/>
            </a:solidFill>
            <a:round/>
            <a:headEnd/>
            <a:tailEnd type="triangle" w="med" len="sm"/>
          </a:ln>
        </p:spPr>
        <p:txBody>
          <a:bodyPr lIns="68415" tIns="34208" rIns="68415" bIns="34208" rtlCol="0" anchor="ctr"/>
          <a:lstStyle/>
          <a:p>
            <a:pPr marL="0" lvl="2" indent="-190500" algn="ctr">
              <a:lnSpc>
                <a:spcPct val="150000"/>
              </a:lnSpc>
            </a:pPr>
            <a:r>
              <a:rPr lang="ja-JP" altLang="en-US" sz="1400" dirty="0">
                <a:latin typeface="+mn-ea"/>
              </a:rPr>
              <a:t>要件や、休業の手続きについては、院長または事務長にお問い合わせください。</a:t>
            </a:r>
            <a:endParaRPr kumimoji="1" lang="ja-JP" alt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16632" y="1426211"/>
            <a:ext cx="6768752" cy="338554"/>
          </a:xfrm>
          <a:prstGeom prst="rect">
            <a:avLst/>
          </a:prstGeom>
          <a:noFill/>
        </p:spPr>
        <p:txBody>
          <a:bodyPr wrap="square" rtlCol="0">
            <a:spAutoFit/>
          </a:bodyPr>
          <a:lstStyle/>
          <a:p>
            <a:pPr>
              <a:lnSpc>
                <a:spcPts val="2200"/>
              </a:lnSpc>
            </a:pPr>
            <a:r>
              <a:rPr lang="ja-JP" altLang="en-US" sz="1600" dirty="0">
                <a:latin typeface="HGP創英角ｺﾞｼｯｸUB" panose="020B0A00000000000000" pitchFamily="50" charset="-128"/>
                <a:ea typeface="HGP創英角ｺﾞｼｯｸUB" panose="020B0A00000000000000" pitchFamily="50" charset="-128"/>
              </a:rPr>
              <a:t>育児休業、産後パパ育休には、給付の支給や社会保険料免除があります。 　</a:t>
            </a:r>
            <a:endParaRPr lang="ja-JP" altLang="en-US" sz="1400" dirty="0">
              <a:latin typeface="+mj-ea"/>
              <a:ea typeface="+mj-ea"/>
            </a:endParaRPr>
          </a:p>
        </p:txBody>
      </p:sp>
      <p:sp>
        <p:nvSpPr>
          <p:cNvPr id="6" name="正方形/長方形 5"/>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lang="en-US" altLang="ja-JP" b="1" dirty="0"/>
              <a:t>2</a:t>
            </a:r>
            <a:endParaRPr kumimoji="1" lang="ja-JP" altLang="en-US" b="1" dirty="0"/>
          </a:p>
        </p:txBody>
      </p:sp>
      <p:grpSp>
        <p:nvGrpSpPr>
          <p:cNvPr id="3" name="グループ化 2"/>
          <p:cNvGrpSpPr/>
          <p:nvPr/>
        </p:nvGrpSpPr>
        <p:grpSpPr>
          <a:xfrm>
            <a:off x="521623" y="7473280"/>
            <a:ext cx="6567459" cy="2088232"/>
            <a:chOff x="476672" y="7185248"/>
            <a:chExt cx="6489340" cy="2304256"/>
          </a:xfrm>
        </p:grpSpPr>
        <p:sp>
          <p:nvSpPr>
            <p:cNvPr id="8" name="正方形/長方形 7"/>
            <p:cNvSpPr/>
            <p:nvPr/>
          </p:nvSpPr>
          <p:spPr bwMode="auto">
            <a:xfrm>
              <a:off x="476672" y="7185248"/>
              <a:ext cx="5976664" cy="2304256"/>
            </a:xfrm>
            <a:prstGeom prst="rect">
              <a:avLst/>
            </a:prstGeom>
            <a:solidFill>
              <a:srgbClr val="D1F3FF"/>
            </a:solidFill>
            <a:ln w="50800" cmpd="sng">
              <a:solidFill>
                <a:schemeClr val="bg1">
                  <a:lumMod val="50000"/>
                </a:schemeClr>
              </a:solidFill>
              <a:round/>
              <a:headEnd/>
              <a:tailEnd type="triangle" w="med" len="sm"/>
            </a:ln>
          </p:spPr>
          <p:txBody>
            <a:bodyPr lIns="68415" tIns="34208" rIns="68415" bIns="34208" rtlCol="0" anchor="ctr"/>
            <a:lstStyle/>
            <a:p>
              <a:pPr algn="ctr"/>
              <a:endParaRPr kumimoji="1" lang="ja-JP" altLang="en-US" sz="2000">
                <a:solidFill>
                  <a:srgbClr val="FFFFFF"/>
                </a:solidFill>
              </a:endParaRPr>
            </a:p>
          </p:txBody>
        </p:sp>
        <p:sp>
          <p:nvSpPr>
            <p:cNvPr id="10" name="正方形/長方形 9"/>
            <p:cNvSpPr/>
            <p:nvPr/>
          </p:nvSpPr>
          <p:spPr>
            <a:xfrm>
              <a:off x="476672" y="7994713"/>
              <a:ext cx="6489340" cy="757451"/>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a:latin typeface="+mn-ea"/>
                </a:rPr>
                <a:t>短時間勤務制度</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子の看護休暇制度</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時間外労働の制限</a:t>
              </a:r>
              <a:endParaRPr lang="en-US" altLang="ja-JP" sz="1400" dirty="0">
                <a:latin typeface="+mn-ea"/>
              </a:endParaRPr>
            </a:p>
          </p:txBody>
        </p:sp>
        <p:sp>
          <p:nvSpPr>
            <p:cNvPr id="11" name="角丸四角形 10"/>
            <p:cNvSpPr/>
            <p:nvPr/>
          </p:nvSpPr>
          <p:spPr bwMode="auto">
            <a:xfrm>
              <a:off x="476672" y="7274230"/>
              <a:ext cx="6472918" cy="648072"/>
            </a:xfrm>
            <a:prstGeom prst="roundRect">
              <a:avLst/>
            </a:prstGeom>
            <a:noFill/>
            <a:ln w="57150">
              <a:noFill/>
              <a:round/>
              <a:headEnd/>
              <a:tailEnd type="triangle" w="med" len="sm"/>
            </a:ln>
          </p:spPr>
          <p:txBody>
            <a:bodyPr lIns="68415" tIns="34208" rIns="68415" bIns="34208" rtlCol="0" anchor="ctr"/>
            <a:lstStyle/>
            <a:p>
              <a:pPr>
                <a:lnSpc>
                  <a:spcPts val="2200"/>
                </a:lnSpc>
              </a:pPr>
              <a:r>
                <a:rPr lang="en-US" altLang="ja-JP" dirty="0">
                  <a:solidFill>
                    <a:srgbClr val="000000"/>
                  </a:solidFill>
                  <a:latin typeface="HGP創英角ｺﾞｼｯｸUB" panose="020B0A00000000000000" pitchFamily="50" charset="-128"/>
                  <a:ea typeface="HGP創英角ｺﾞｼｯｸUB" panose="020B0A00000000000000" pitchFamily="50" charset="-128"/>
                </a:rPr>
                <a:t>〈</a:t>
              </a:r>
              <a:r>
                <a:rPr lang="ja-JP" altLang="en-US" dirty="0">
                  <a:solidFill>
                    <a:srgbClr val="000000"/>
                  </a:solidFill>
                  <a:latin typeface="HGP創英角ｺﾞｼｯｸUB" panose="020B0A00000000000000" pitchFamily="50" charset="-128"/>
                  <a:ea typeface="HGP創英角ｺﾞｼｯｸUB" panose="020B0A00000000000000" pitchFamily="50" charset="-128"/>
                </a:rPr>
                <a:t>参考情報</a:t>
              </a:r>
              <a:r>
                <a:rPr lang="en-US" altLang="ja-JP" dirty="0">
                  <a:solidFill>
                    <a:srgbClr val="000000"/>
                  </a:solidFill>
                  <a:latin typeface="HGP創英角ｺﾞｼｯｸUB" panose="020B0A00000000000000" pitchFamily="50" charset="-128"/>
                  <a:ea typeface="HGP創英角ｺﾞｼｯｸUB" panose="020B0A00000000000000" pitchFamily="50" charset="-128"/>
                </a:rPr>
                <a:t>〉</a:t>
              </a:r>
              <a:r>
                <a:rPr lang="ja-JP" altLang="en-US" sz="1600" dirty="0">
                  <a:solidFill>
                    <a:srgbClr val="000000"/>
                  </a:solidFill>
                  <a:latin typeface="HGP創英角ｺﾞｼｯｸUB" panose="020B0A00000000000000" pitchFamily="50" charset="-128"/>
                  <a:ea typeface="HGP創英角ｺﾞｼｯｸUB" panose="020B0A00000000000000" pitchFamily="50" charset="-128"/>
                </a:rPr>
                <a:t>　</a:t>
              </a:r>
              <a:r>
                <a:rPr lang="ja-JP" altLang="en-US" sz="1600" dirty="0">
                  <a:latin typeface="HGP創英角ｺﾞｼｯｸUB" panose="020B0A00000000000000" pitchFamily="50" charset="-128"/>
                  <a:ea typeface="HGP創英角ｺﾞｼｯｸUB" panose="020B0A00000000000000" pitchFamily="50" charset="-128"/>
                </a:rPr>
                <a:t>育休・産後パパ育休の他にも、男性にも使える</a:t>
              </a:r>
              <a:endParaRPr lang="en-US" altLang="ja-JP" sz="1600" dirty="0">
                <a:latin typeface="HGP創英角ｺﾞｼｯｸUB" panose="020B0A00000000000000" pitchFamily="50" charset="-128"/>
                <a:ea typeface="HGP創英角ｺﾞｼｯｸUB" panose="020B0A00000000000000" pitchFamily="50" charset="-128"/>
              </a:endParaRPr>
            </a:p>
            <a:p>
              <a:pPr>
                <a:lnSpc>
                  <a:spcPts val="2200"/>
                </a:lnSpc>
              </a:pPr>
              <a:r>
                <a:rPr lang="ja-JP" altLang="en-US" sz="1600" dirty="0">
                  <a:latin typeface="HGP創英角ｺﾞｼｯｸUB" panose="020B0A00000000000000" pitchFamily="50" charset="-128"/>
                  <a:ea typeface="HGP創英角ｺﾞｼｯｸUB" panose="020B0A00000000000000" pitchFamily="50" charset="-128"/>
                </a:rPr>
                <a:t>　育児・介護休業法に定められた両立支援制度が複数あります</a:t>
              </a:r>
              <a:endParaRPr lang="en-US" altLang="ja-JP" sz="1600" dirty="0">
                <a:latin typeface="HGP創英角ｺﾞｼｯｸUB" panose="020B0A00000000000000" pitchFamily="50" charset="-128"/>
                <a:ea typeface="HGP創英角ｺﾞｼｯｸUB" panose="020B0A00000000000000" pitchFamily="50" charset="-128"/>
              </a:endParaRPr>
            </a:p>
          </p:txBody>
        </p:sp>
        <p:sp>
          <p:nvSpPr>
            <p:cNvPr id="12" name="正方形/長方形 11"/>
            <p:cNvSpPr/>
            <p:nvPr/>
          </p:nvSpPr>
          <p:spPr>
            <a:xfrm>
              <a:off x="3109683" y="7994713"/>
              <a:ext cx="2736304" cy="784830"/>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a:latin typeface="+mn-ea"/>
                </a:rPr>
                <a:t>深夜業の制限</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転勤についての配慮</a:t>
              </a:r>
              <a:endParaRPr lang="en-US" altLang="ja-JP" sz="1400" dirty="0">
                <a:latin typeface="+mn-ea"/>
              </a:endParaRPr>
            </a:p>
            <a:p>
              <a:pPr marL="712788" lvl="1" indent="-255588">
                <a:lnSpc>
                  <a:spcPts val="1800"/>
                </a:lnSpc>
                <a:buFont typeface="Wingdings" pitchFamily="2" charset="2"/>
                <a:buChar char="l"/>
              </a:pPr>
              <a:r>
                <a:rPr lang="ja-JP" altLang="en-US" sz="1400" dirty="0">
                  <a:latin typeface="+mn-ea"/>
                </a:rPr>
                <a:t>所定外労働の制限</a:t>
              </a:r>
              <a:endParaRPr lang="en-US" altLang="ja-JP" sz="1400" dirty="0">
                <a:latin typeface="+mn-ea"/>
              </a:endParaRPr>
            </a:p>
          </p:txBody>
        </p:sp>
      </p:grpSp>
      <p:sp>
        <p:nvSpPr>
          <p:cNvPr id="16" name="テキスト ボックス 15"/>
          <p:cNvSpPr txBox="1"/>
          <p:nvPr/>
        </p:nvSpPr>
        <p:spPr>
          <a:xfrm>
            <a:off x="116632" y="4596533"/>
            <a:ext cx="6550840" cy="342851"/>
          </a:xfrm>
          <a:prstGeom prst="rect">
            <a:avLst/>
          </a:prstGeom>
          <a:noFill/>
        </p:spPr>
        <p:txBody>
          <a:bodyPr wrap="square" rtlCol="0">
            <a:spAutoFit/>
          </a:bodyPr>
          <a:lstStyle/>
          <a:p>
            <a:pPr>
              <a:lnSpc>
                <a:spcPts val="2200"/>
              </a:lnSpc>
            </a:pPr>
            <a:r>
              <a:rPr lang="ja-JP" altLang="en-US" dirty="0">
                <a:latin typeface="HGP創英角ｺﾞｼｯｸUB" panose="020B0A00000000000000" pitchFamily="50" charset="-128"/>
                <a:ea typeface="HGP創英角ｺﾞｼｯｸUB" panose="020B0A00000000000000" pitchFamily="50" charset="-128"/>
              </a:rPr>
              <a:t>育児休業・産後パパ育休を取得することで、こんなメリットがあります</a:t>
            </a:r>
            <a:endParaRPr lang="en-US" altLang="ja-JP" dirty="0">
              <a:latin typeface="HGP創英角ｺﾞｼｯｸUB" panose="020B0A00000000000000" pitchFamily="50" charset="-128"/>
              <a:ea typeface="HGP創英角ｺﾞｼｯｸUB" panose="020B0A00000000000000" pitchFamily="50" charset="-128"/>
            </a:endParaRPr>
          </a:p>
        </p:txBody>
      </p:sp>
      <p:sp>
        <p:nvSpPr>
          <p:cNvPr id="15" name="正方形/長方形 14"/>
          <p:cNvSpPr/>
          <p:nvPr/>
        </p:nvSpPr>
        <p:spPr bwMode="auto">
          <a:xfrm>
            <a:off x="44624" y="122808"/>
            <a:ext cx="6724476" cy="115778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nSpc>
                <a:spcPts val="2200"/>
              </a:lnSpc>
            </a:pPr>
            <a:r>
              <a:rPr lang="ja-JP" altLang="en-US" sz="2400" dirty="0">
                <a:latin typeface="HGP創英角ｺﾞｼｯｸUB" panose="020B0A00000000000000" pitchFamily="50" charset="-128"/>
                <a:ea typeface="HGP創英角ｺﾞｼｯｸUB" panose="020B0A00000000000000" pitchFamily="50" charset="-128"/>
              </a:rPr>
              <a:t>　　　育児休業は、男性も取得できます！</a:t>
            </a:r>
            <a:endParaRPr lang="en-US" altLang="ja-JP" sz="2400" dirty="0">
              <a:latin typeface="HGP創英角ｺﾞｼｯｸUB" panose="020B0A00000000000000" pitchFamily="50" charset="-128"/>
              <a:ea typeface="HGP創英角ｺﾞｼｯｸUB" panose="020B0A00000000000000" pitchFamily="50" charset="-128"/>
            </a:endParaRPr>
          </a:p>
          <a:p>
            <a:pPr>
              <a:lnSpc>
                <a:spcPts val="2200"/>
              </a:lnSpc>
              <a:spcBef>
                <a:spcPts val="800"/>
              </a:spcBef>
            </a:pPr>
            <a:r>
              <a:rPr lang="ja-JP" altLang="en-US" sz="2400" dirty="0">
                <a:latin typeface="HGP創英角ｺﾞｼｯｸUB" panose="020B0A00000000000000" pitchFamily="50" charset="-128"/>
                <a:ea typeface="HGP創英角ｺﾞｼｯｸUB" panose="020B0A00000000000000" pitchFamily="50" charset="-128"/>
              </a:rPr>
              <a:t>　　　男性の育児休業を促進するため</a:t>
            </a:r>
            <a:endParaRPr lang="en-US" altLang="ja-JP" sz="2400" dirty="0">
              <a:latin typeface="HGP創英角ｺﾞｼｯｸUB" panose="020B0A00000000000000" pitchFamily="50" charset="-128"/>
              <a:ea typeface="HGP創英角ｺﾞｼｯｸUB" panose="020B0A00000000000000" pitchFamily="50" charset="-128"/>
            </a:endParaRPr>
          </a:p>
          <a:p>
            <a:pPr>
              <a:lnSpc>
                <a:spcPts val="2200"/>
              </a:lnSpc>
              <a:spcBef>
                <a:spcPts val="200"/>
              </a:spcBef>
            </a:pPr>
            <a:r>
              <a:rPr lang="ja-JP" altLang="en-US" sz="2400" dirty="0">
                <a:latin typeface="HGP創英角ｺﾞｼｯｸUB" panose="020B0A00000000000000" pitchFamily="50" charset="-128"/>
                <a:ea typeface="HGP創英角ｺﾞｼｯｸUB" panose="020B0A00000000000000" pitchFamily="50" charset="-128"/>
              </a:rPr>
              <a:t>　　　　「産後パパ育休」が創設されました！</a:t>
            </a:r>
          </a:p>
        </p:txBody>
      </p:sp>
      <p:sp>
        <p:nvSpPr>
          <p:cNvPr id="2" name="正方形/長方形 1"/>
          <p:cNvSpPr/>
          <p:nvPr/>
        </p:nvSpPr>
        <p:spPr>
          <a:xfrm>
            <a:off x="620688" y="9109719"/>
            <a:ext cx="6324378" cy="307777"/>
          </a:xfrm>
          <a:prstGeom prst="rect">
            <a:avLst/>
          </a:prstGeom>
        </p:spPr>
        <p:txBody>
          <a:bodyPr wrap="square">
            <a:spAutoFit/>
          </a:bodyPr>
          <a:lstStyle/>
          <a:p>
            <a:r>
              <a:rPr lang="en-US" altLang="ja-JP" sz="1400" dirty="0"/>
              <a:t>※</a:t>
            </a:r>
            <a:r>
              <a:rPr lang="ja-JP" altLang="en-US" sz="1400" dirty="0"/>
              <a:t>詳しくは、院長または事務長にお問い合わせください。</a:t>
            </a:r>
          </a:p>
        </p:txBody>
      </p:sp>
      <p:sp>
        <p:nvSpPr>
          <p:cNvPr id="4" name="正方形/長方形 3"/>
          <p:cNvSpPr/>
          <p:nvPr/>
        </p:nvSpPr>
        <p:spPr>
          <a:xfrm>
            <a:off x="246679" y="4953000"/>
            <a:ext cx="6550840" cy="2554545"/>
          </a:xfrm>
          <a:prstGeom prst="rect">
            <a:avLst/>
          </a:prstGeom>
        </p:spPr>
        <p:txBody>
          <a:bodyPr wrap="square">
            <a:spAutoFit/>
          </a:bodyPr>
          <a:lstStyle/>
          <a:p>
            <a:pPr marL="363538" marR="200025" indent="-163513" algn="just">
              <a:spcAft>
                <a:spcPts val="0"/>
              </a:spcAft>
            </a:pPr>
            <a:r>
              <a:rPr lang="ja-JP" altLang="ja-JP" sz="1600" kern="100" dirty="0">
                <a:latin typeface="+mj-ea"/>
                <a:ea typeface="+mj-ea"/>
                <a:cs typeface="Times New Roman" panose="02020603050405020304" pitchFamily="18" charset="0"/>
              </a:rPr>
              <a:t>●夫のメリット･･･子どもと一緒に過ごす時間の確保、育児・家事スキルの向上、これまでの業務の進め方を見直すきっかけ、時間管理能力・効率的な働き方が身につく</a:t>
            </a:r>
          </a:p>
          <a:p>
            <a:pPr marL="363538" marR="200025" indent="-163513" algn="just">
              <a:spcAft>
                <a:spcPts val="0"/>
              </a:spcAft>
            </a:pPr>
            <a:r>
              <a:rPr lang="ja-JP" altLang="ja-JP" sz="1600" kern="100" dirty="0">
                <a:latin typeface="+mj-ea"/>
                <a:ea typeface="+mj-ea"/>
                <a:cs typeface="Times New Roman" panose="02020603050405020304" pitchFamily="18" charset="0"/>
              </a:rPr>
              <a:t>●妻のメリット･･･育児不安やストレス軽減、就労継続・昇進意欲・社会復帰への意欲の維持</a:t>
            </a:r>
          </a:p>
          <a:p>
            <a:pPr marL="363538" marR="200025" indent="-163513" algn="just">
              <a:spcAft>
                <a:spcPts val="0"/>
              </a:spcAft>
            </a:pPr>
            <a:r>
              <a:rPr lang="ja-JP" altLang="ja-JP" sz="1600" kern="100" dirty="0">
                <a:latin typeface="+mj-ea"/>
                <a:ea typeface="+mj-ea"/>
                <a:cs typeface="Times New Roman" panose="02020603050405020304" pitchFamily="18" charset="0"/>
              </a:rPr>
              <a:t>●職場のメリット･･･仕事の進め方・働き方を見直すきっかけ、職場の結束が強まり「お互い様」でサポートしあう関係が構築（育児休業だけでなく、病気による入院や介護休業等で不在になる可能性も）、雇用環境の改善による離職率の低下・応募者の増加</a:t>
            </a:r>
          </a:p>
          <a:p>
            <a:pPr algn="just">
              <a:spcAft>
                <a:spcPts val="0"/>
              </a:spcAft>
            </a:pPr>
            <a:r>
              <a:rPr lang="en-US" altLang="ja-JP" sz="1600" kern="100" dirty="0">
                <a:latin typeface="+mj-ea"/>
                <a:ea typeface="+mj-ea"/>
                <a:cs typeface="Times New Roman" panose="02020603050405020304" pitchFamily="18" charset="0"/>
              </a:rPr>
              <a:t> </a:t>
            </a:r>
            <a:endParaRPr lang="ja-JP" altLang="ja-JP" sz="1600" kern="100" dirty="0">
              <a:effectLst/>
              <a:latin typeface="+mj-ea"/>
              <a:ea typeface="+mj-ea"/>
              <a:cs typeface="Times New Roman" panose="02020603050405020304" pitchFamily="18" charset="0"/>
            </a:endParaRPr>
          </a:p>
        </p:txBody>
      </p:sp>
      <p:sp>
        <p:nvSpPr>
          <p:cNvPr id="13" name="テキスト ボックス 12"/>
          <p:cNvSpPr txBox="1"/>
          <p:nvPr/>
        </p:nvSpPr>
        <p:spPr>
          <a:xfrm>
            <a:off x="0" y="1745021"/>
            <a:ext cx="6570234" cy="2072362"/>
          </a:xfrm>
          <a:prstGeom prst="rect">
            <a:avLst/>
          </a:prstGeom>
          <a:noFill/>
        </p:spPr>
        <p:txBody>
          <a:bodyPr wrap="square" rtlCol="0">
            <a:spAutoFit/>
          </a:bodyPr>
          <a:lstStyle/>
          <a:p>
            <a:pPr lvl="1">
              <a:lnSpc>
                <a:spcPts val="2200"/>
              </a:lnSpc>
            </a:pPr>
            <a:r>
              <a:rPr lang="ja-JP" altLang="en-US" sz="1600" dirty="0">
                <a:latin typeface="+mn-ea"/>
              </a:rPr>
              <a:t>■</a:t>
            </a:r>
            <a:r>
              <a:rPr lang="ja-JP" altLang="en-US" sz="1600" b="1" dirty="0">
                <a:latin typeface="+mn-ea"/>
              </a:rPr>
              <a:t>育児休業給付</a:t>
            </a:r>
            <a:endParaRPr lang="en-US" altLang="ja-JP" sz="1600" b="1" dirty="0">
              <a:latin typeface="+mn-ea"/>
            </a:endParaRPr>
          </a:p>
          <a:p>
            <a:pPr marL="449263" lvl="1"/>
            <a:r>
              <a:rPr lang="ja-JP" altLang="en-US" sz="1400" dirty="0">
                <a:latin typeface="+mn-ea"/>
              </a:rPr>
              <a:t>育児休業（産後パパ育休含む）を取得し、受給資格を満たしていれば、原則として休業開始時の賃金の</a:t>
            </a:r>
            <a:r>
              <a:rPr lang="en-US" altLang="ja-JP" sz="1400" dirty="0">
                <a:latin typeface="+mn-ea"/>
              </a:rPr>
              <a:t>67%</a:t>
            </a:r>
            <a:r>
              <a:rPr lang="ja-JP" altLang="en-US" sz="1400" dirty="0">
                <a:latin typeface="+mn-ea"/>
              </a:rPr>
              <a:t>（</a:t>
            </a:r>
            <a:r>
              <a:rPr lang="en-US" altLang="ja-JP" sz="1400" dirty="0">
                <a:latin typeface="+mn-ea"/>
              </a:rPr>
              <a:t>180</a:t>
            </a:r>
            <a:r>
              <a:rPr lang="ja-JP" altLang="en-US" sz="1400" dirty="0">
                <a:latin typeface="+mn-ea"/>
              </a:rPr>
              <a:t>日経過後は</a:t>
            </a:r>
            <a:r>
              <a:rPr lang="en-US" altLang="ja-JP" sz="1400" dirty="0">
                <a:latin typeface="+mn-ea"/>
              </a:rPr>
              <a:t>50%</a:t>
            </a:r>
            <a:r>
              <a:rPr lang="ja-JP" altLang="en-US" sz="1400" dirty="0">
                <a:latin typeface="+mn-ea"/>
              </a:rPr>
              <a:t>）の育児休業給付を受けることができます</a:t>
            </a:r>
            <a:r>
              <a:rPr lang="ja-JP" altLang="en-US" sz="1200" dirty="0">
                <a:latin typeface="+mn-ea"/>
              </a:rPr>
              <a:t>。</a:t>
            </a:r>
          </a:p>
          <a:p>
            <a:pPr marL="3051175" lvl="1"/>
            <a:endParaRPr lang="en-US" altLang="ja-JP" sz="1000" dirty="0">
              <a:latin typeface="+mn-ea"/>
            </a:endParaRPr>
          </a:p>
          <a:p>
            <a:pPr lvl="1">
              <a:lnSpc>
                <a:spcPts val="2200"/>
              </a:lnSpc>
            </a:pPr>
            <a:r>
              <a:rPr lang="ja-JP" altLang="en-US" sz="1600" dirty="0">
                <a:latin typeface="+mn-ea"/>
              </a:rPr>
              <a:t>■</a:t>
            </a:r>
            <a:r>
              <a:rPr lang="ja-JP" altLang="en-US" sz="1600" b="1" dirty="0">
                <a:latin typeface="+mn-ea"/>
              </a:rPr>
              <a:t>育児休業・産後パパ育休中の社会保険料の免除</a:t>
            </a:r>
            <a:r>
              <a:rPr lang="ja-JP" altLang="en-US" sz="1600" dirty="0">
                <a:latin typeface="+mn-ea"/>
              </a:rPr>
              <a:t>　</a:t>
            </a:r>
            <a:endParaRPr lang="en-US" altLang="ja-JP" sz="1600" dirty="0">
              <a:latin typeface="+mn-ea"/>
            </a:endParaRPr>
          </a:p>
          <a:p>
            <a:pPr marL="449263"/>
            <a:r>
              <a:rPr lang="ja-JP" altLang="en-US" sz="1400" dirty="0">
                <a:latin typeface="+mj-ea"/>
              </a:rPr>
              <a:t>一定の要件</a:t>
            </a:r>
            <a:r>
              <a:rPr lang="en-US" altLang="ja-JP" sz="1600" baseline="30000" dirty="0">
                <a:latin typeface="+mj-ea"/>
              </a:rPr>
              <a:t>※</a:t>
            </a:r>
            <a:r>
              <a:rPr lang="ja-JP" altLang="en-US" sz="1400" dirty="0">
                <a:latin typeface="+mj-ea"/>
              </a:rPr>
              <a:t>を満たしていれば、育児休業をしている間の社会保険料が被保険者本人負担分及び事業主負担分ともに免除されます。</a:t>
            </a:r>
            <a:endParaRPr lang="en-US" altLang="ja-JP" sz="1400" dirty="0">
              <a:latin typeface="+mj-ea"/>
            </a:endParaRPr>
          </a:p>
          <a:p>
            <a:endParaRPr lang="ja-JP" altLang="en-US" sz="1200" dirty="0">
              <a:latin typeface="+mj-ea"/>
            </a:endParaRPr>
          </a:p>
        </p:txBody>
      </p:sp>
      <p:sp>
        <p:nvSpPr>
          <p:cNvPr id="17" name="テキスト ボックス 16">
            <a:extLst>
              <a:ext uri="{FF2B5EF4-FFF2-40B4-BE49-F238E27FC236}">
                <a16:creationId xmlns:a16="http://schemas.microsoft.com/office/drawing/2014/main" id="{EBDFAD30-4706-4EC7-87C5-3FB02DE127E3}"/>
              </a:ext>
            </a:extLst>
          </p:cNvPr>
          <p:cNvSpPr txBox="1"/>
          <p:nvPr/>
        </p:nvSpPr>
        <p:spPr>
          <a:xfrm>
            <a:off x="620687" y="3597871"/>
            <a:ext cx="5976665" cy="830997"/>
          </a:xfrm>
          <a:prstGeom prst="rect">
            <a:avLst/>
          </a:prstGeom>
          <a:noFill/>
        </p:spPr>
        <p:txBody>
          <a:bodyPr wrap="square">
            <a:spAutoFit/>
          </a:bodyPr>
          <a:lstStyle/>
          <a:p>
            <a:pPr marL="361950" indent="-361950"/>
            <a:r>
              <a:rPr lang="en-US" altLang="ja-JP" sz="1200" dirty="0">
                <a:latin typeface="+mn-ea"/>
              </a:rPr>
              <a:t>※ </a:t>
            </a:r>
            <a:r>
              <a:rPr lang="ja-JP" altLang="en-US" sz="1200" dirty="0">
                <a:latin typeface="+mn-ea"/>
              </a:rPr>
              <a:t>①その月の末日が育児休業（産後パパ育休を含む、以下同じ）期間中である場合</a:t>
            </a:r>
            <a:endParaRPr lang="en-US" altLang="ja-JP" sz="1200" dirty="0">
              <a:latin typeface="+mn-ea"/>
            </a:endParaRPr>
          </a:p>
          <a:p>
            <a:pPr marL="361950" indent="-361950"/>
            <a:r>
              <a:rPr lang="ja-JP" altLang="en-US" sz="1200" dirty="0">
                <a:latin typeface="+mn-ea"/>
              </a:rPr>
              <a:t>　　②令和４年</a:t>
            </a:r>
            <a:r>
              <a:rPr lang="en-US" altLang="ja-JP" sz="1200" dirty="0">
                <a:latin typeface="+mn-ea"/>
              </a:rPr>
              <a:t>10</a:t>
            </a:r>
            <a:r>
              <a:rPr lang="ja-JP" altLang="en-US" sz="1200" dirty="0">
                <a:latin typeface="+mn-ea"/>
              </a:rPr>
              <a:t>月以降に開始した育児休業については、</a:t>
            </a:r>
            <a:endParaRPr lang="en-US" altLang="ja-JP" sz="1200" dirty="0">
              <a:latin typeface="+mn-ea"/>
            </a:endParaRPr>
          </a:p>
          <a:p>
            <a:pPr marL="85725" indent="180975"/>
            <a:r>
              <a:rPr lang="ja-JP" altLang="en-US" sz="1200" dirty="0">
                <a:latin typeface="+mn-ea"/>
              </a:rPr>
              <a:t>・①に加え、その月中に</a:t>
            </a:r>
            <a:r>
              <a:rPr lang="en-US" altLang="ja-JP" sz="1200" dirty="0">
                <a:latin typeface="+mn-ea"/>
              </a:rPr>
              <a:t>14</a:t>
            </a:r>
            <a:r>
              <a:rPr lang="ja-JP" altLang="en-US" sz="1200" dirty="0">
                <a:latin typeface="+mn-ea"/>
              </a:rPr>
              <a:t>日以上育児休業を取得した場合</a:t>
            </a:r>
            <a:endParaRPr lang="en-US" altLang="ja-JP" sz="1200" dirty="0">
              <a:latin typeface="+mn-ea"/>
            </a:endParaRPr>
          </a:p>
          <a:p>
            <a:pPr marL="361950" indent="-95250"/>
            <a:r>
              <a:rPr lang="ja-JP" altLang="en-US" sz="1200" dirty="0">
                <a:latin typeface="+mn-ea"/>
              </a:rPr>
              <a:t>・賞与に係る保険料については、１か月を超える育児休業を取得した場合に限る</a:t>
            </a:r>
          </a:p>
        </p:txBody>
      </p:sp>
      <p:sp>
        <p:nvSpPr>
          <p:cNvPr id="9" name="大かっこ 8">
            <a:extLst>
              <a:ext uri="{FF2B5EF4-FFF2-40B4-BE49-F238E27FC236}">
                <a16:creationId xmlns:a16="http://schemas.microsoft.com/office/drawing/2014/main" id="{43B2408A-9EE1-4682-870E-B8947B8953A8}"/>
              </a:ext>
            </a:extLst>
          </p:cNvPr>
          <p:cNvSpPr/>
          <p:nvPr/>
        </p:nvSpPr>
        <p:spPr>
          <a:xfrm>
            <a:off x="620687" y="3656856"/>
            <a:ext cx="5616626" cy="772012"/>
          </a:xfrm>
          <a:prstGeom prst="bracketPair">
            <a:avLst>
              <a:gd name="adj" fmla="val 10269"/>
            </a:avLst>
          </a:prstGeom>
          <a:ln>
            <a:solidFill>
              <a:schemeClr val="tx1">
                <a:lumMod val="50000"/>
                <a:lumOff val="50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767</Words>
  <Application>Microsoft Office PowerPoint</Application>
  <PresentationFormat>A4 210 x 297 mm</PresentationFormat>
  <Paragraphs>69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ＭＳ Ｐゴシック</vt:lpstr>
      <vt:lpstr>メイリオ</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2022-03-01T01:46:50Z</dcterms:created>
  <dcterms:modified xsi:type="dcterms:W3CDTF">2023-05-07T06:54:29Z</dcterms:modified>
</cp:coreProperties>
</file>